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59" r:id="rId7"/>
    <p:sldId id="263" r:id="rId8"/>
    <p:sldId id="261"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0.7845</cdr:y>
    </cdr:to>
    <cdr:pic>
      <cdr:nvPicPr>
        <cdr:cNvPr id="3" name="Picture 2">
          <a:extLst xmlns:a="http://schemas.openxmlformats.org/drawingml/2006/main">
            <a:ext uri="{FF2B5EF4-FFF2-40B4-BE49-F238E27FC236}">
              <a16:creationId xmlns:a16="http://schemas.microsoft.com/office/drawing/2014/main" id="{B418C167-9A7C-43C1-8082-5EA546C48BB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658904" cy="3134162"/>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31C3-7F6F-4023-8729-F494E835C925}"/>
              </a:ext>
            </a:extLst>
          </p:cNvPr>
          <p:cNvSpPr>
            <a:spLocks noGrp="1"/>
          </p:cNvSpPr>
          <p:nvPr>
            <p:ph type="ctrTitle"/>
          </p:nvPr>
        </p:nvSpPr>
        <p:spPr/>
        <p:txBody>
          <a:bodyPr/>
          <a:lstStyle/>
          <a:p>
            <a:r>
              <a:rPr lang="en-US" dirty="0"/>
              <a:t>ALPHA ENTERPRISES   </a:t>
            </a:r>
          </a:p>
        </p:txBody>
      </p:sp>
      <p:sp>
        <p:nvSpPr>
          <p:cNvPr id="3" name="Subtitle 2">
            <a:extLst>
              <a:ext uri="{FF2B5EF4-FFF2-40B4-BE49-F238E27FC236}">
                <a16:creationId xmlns:a16="http://schemas.microsoft.com/office/drawing/2014/main" id="{C02AD9B4-D26B-4AE4-9B01-E93372FC23DD}"/>
              </a:ext>
            </a:extLst>
          </p:cNvPr>
          <p:cNvSpPr>
            <a:spLocks noGrp="1"/>
          </p:cNvSpPr>
          <p:nvPr>
            <p:ph type="subTitle" idx="1"/>
          </p:nvPr>
        </p:nvSpPr>
        <p:spPr/>
        <p:txBody>
          <a:bodyPr/>
          <a:lstStyle/>
          <a:p>
            <a:r>
              <a:rPr lang="en-US" dirty="0"/>
              <a:t>A corporate launch from BETA INTERNATIONAL</a:t>
            </a:r>
          </a:p>
        </p:txBody>
      </p:sp>
    </p:spTree>
    <p:extLst>
      <p:ext uri="{BB962C8B-B14F-4D97-AF65-F5344CB8AC3E}">
        <p14:creationId xmlns:p14="http://schemas.microsoft.com/office/powerpoint/2010/main" val="40134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6B901E-C1D9-4A32-8FC4-CE528E88B6F6}"/>
              </a:ext>
            </a:extLst>
          </p:cNvPr>
          <p:cNvSpPr>
            <a:spLocks noGrp="1"/>
          </p:cNvSpPr>
          <p:nvPr>
            <p:ph type="title"/>
          </p:nvPr>
        </p:nvSpPr>
        <p:spPr/>
        <p:txBody>
          <a:bodyPr/>
          <a:lstStyle/>
          <a:p>
            <a:r>
              <a:rPr lang="en-US" dirty="0"/>
              <a:t>A final note ending on security:</a:t>
            </a:r>
            <a:br>
              <a:rPr lang="en-US" dirty="0"/>
            </a:br>
            <a:endParaRPr lang="en-US" dirty="0"/>
          </a:p>
        </p:txBody>
      </p:sp>
      <p:sp>
        <p:nvSpPr>
          <p:cNvPr id="6" name="Content Placeholder 5">
            <a:extLst>
              <a:ext uri="{FF2B5EF4-FFF2-40B4-BE49-F238E27FC236}">
                <a16:creationId xmlns:a16="http://schemas.microsoft.com/office/drawing/2014/main" id="{6F40A776-2878-4EA9-887D-75B99ECA5507}"/>
              </a:ext>
            </a:extLst>
          </p:cNvPr>
          <p:cNvSpPr>
            <a:spLocks noGrp="1"/>
          </p:cNvSpPr>
          <p:nvPr>
            <p:ph idx="1"/>
          </p:nvPr>
        </p:nvSpPr>
        <p:spPr/>
        <p:txBody>
          <a:bodyPr/>
          <a:lstStyle/>
          <a:p>
            <a:r>
              <a:rPr lang="en-US" dirty="0"/>
              <a:t>In addition to network design and policies, local safeguards on physical devices prevent tampering and remote intrusion.</a:t>
            </a:r>
          </a:p>
          <a:p>
            <a:r>
              <a:rPr lang="en-US" dirty="0"/>
              <a:t>Switches and routers are protected with individual device security (SSH, port security, management ACL, strong enable password encryption, local username database with strong password encryption) </a:t>
            </a:r>
          </a:p>
          <a:p>
            <a:r>
              <a:rPr lang="en-US" dirty="0"/>
              <a:t>A network that is built to serve its company will provide high availability along with secure protection of its most valuable assets. Secondarily but also an important priority is to keep a clean, simple well-organized system and network that makes it easy to implement changes in policy or scale and to adapt with changing technologies.</a:t>
            </a:r>
          </a:p>
          <a:p>
            <a:endParaRPr lang="en-US" dirty="0"/>
          </a:p>
        </p:txBody>
      </p:sp>
    </p:spTree>
    <p:extLst>
      <p:ext uri="{BB962C8B-B14F-4D97-AF65-F5344CB8AC3E}">
        <p14:creationId xmlns:p14="http://schemas.microsoft.com/office/powerpoint/2010/main" val="163532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5DFD-3989-436F-A3A1-DD5C0608D10F}"/>
              </a:ext>
            </a:extLst>
          </p:cNvPr>
          <p:cNvSpPr>
            <a:spLocks noGrp="1"/>
          </p:cNvSpPr>
          <p:nvPr>
            <p:ph type="title"/>
          </p:nvPr>
        </p:nvSpPr>
        <p:spPr/>
        <p:txBody>
          <a:bodyPr/>
          <a:lstStyle/>
          <a:p>
            <a:r>
              <a:rPr lang="en-US" dirty="0"/>
              <a:t>Systems plan for LA Office</a:t>
            </a:r>
            <a:br>
              <a:rPr lang="en-US" dirty="0"/>
            </a:br>
            <a:r>
              <a:rPr lang="en-US" dirty="0"/>
              <a:t>with room to grow</a:t>
            </a:r>
          </a:p>
        </p:txBody>
      </p:sp>
      <p:sp>
        <p:nvSpPr>
          <p:cNvPr id="3" name="Content Placeholder 2">
            <a:extLst>
              <a:ext uri="{FF2B5EF4-FFF2-40B4-BE49-F238E27FC236}">
                <a16:creationId xmlns:a16="http://schemas.microsoft.com/office/drawing/2014/main" id="{C4696A75-F79B-4F8B-821B-3DAB6D54BCF4}"/>
              </a:ext>
            </a:extLst>
          </p:cNvPr>
          <p:cNvSpPr>
            <a:spLocks noGrp="1"/>
          </p:cNvSpPr>
          <p:nvPr>
            <p:ph idx="1"/>
          </p:nvPr>
        </p:nvSpPr>
        <p:spPr/>
        <p:txBody>
          <a:bodyPr/>
          <a:lstStyle/>
          <a:p>
            <a:r>
              <a:rPr lang="en-US" dirty="0"/>
              <a:t>Summary Network 192.168.0.0/16</a:t>
            </a:r>
          </a:p>
          <a:p>
            <a:r>
              <a:rPr lang="en-US" dirty="0"/>
              <a:t>LA Block /18, OC and SD Blocks, /18</a:t>
            </a:r>
          </a:p>
        </p:txBody>
      </p:sp>
      <p:sp>
        <p:nvSpPr>
          <p:cNvPr id="4" name="Text Placeholder 3">
            <a:extLst>
              <a:ext uri="{FF2B5EF4-FFF2-40B4-BE49-F238E27FC236}">
                <a16:creationId xmlns:a16="http://schemas.microsoft.com/office/drawing/2014/main" id="{1479C653-EFED-4644-AD5A-DD53B62ECD26}"/>
              </a:ext>
            </a:extLst>
          </p:cNvPr>
          <p:cNvSpPr>
            <a:spLocks noGrp="1"/>
          </p:cNvSpPr>
          <p:nvPr>
            <p:ph type="body" sz="half" idx="2"/>
          </p:nvPr>
        </p:nvSpPr>
        <p:spPr/>
        <p:txBody>
          <a:bodyPr>
            <a:normAutofit/>
          </a:bodyPr>
          <a:lstStyle/>
          <a:p>
            <a:r>
              <a:rPr lang="en-US" dirty="0"/>
              <a:t>ALPHA.COM’s new main office will be located in Los Angeles. The network is planned to leave room for additional branch office openings in Orange County and San Diego at a later date. The building spans 3 floors with a current employee count of 150. There are 20 printers for each floor. Each office has a computer and </a:t>
            </a:r>
            <a:r>
              <a:rPr lang="en-US" dirty="0" err="1"/>
              <a:t>voip</a:t>
            </a:r>
            <a:r>
              <a:rPr lang="en-US" dirty="0"/>
              <a:t> phone. There are currently 40 offices to each floor, a main reception desk on the 1st floor and a small datacenter in the basement.</a:t>
            </a:r>
          </a:p>
        </p:txBody>
      </p:sp>
      <p:pic>
        <p:nvPicPr>
          <p:cNvPr id="6" name="Picture 5">
            <a:extLst>
              <a:ext uri="{FF2B5EF4-FFF2-40B4-BE49-F238E27FC236}">
                <a16:creationId xmlns:a16="http://schemas.microsoft.com/office/drawing/2014/main" id="{38FAA31A-EF6C-41D3-8B6D-FF5343F735F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4760461" y="1277355"/>
            <a:ext cx="4296134" cy="2199780"/>
          </a:xfrm>
          <a:prstGeom prst="rect">
            <a:avLst/>
          </a:prstGeom>
        </p:spPr>
      </p:pic>
      <p:graphicFrame>
        <p:nvGraphicFramePr>
          <p:cNvPr id="7" name="Table 6">
            <a:extLst>
              <a:ext uri="{FF2B5EF4-FFF2-40B4-BE49-F238E27FC236}">
                <a16:creationId xmlns:a16="http://schemas.microsoft.com/office/drawing/2014/main" id="{1B5C39D5-AE66-4C2A-9AD5-364F0055783C}"/>
              </a:ext>
            </a:extLst>
          </p:cNvPr>
          <p:cNvGraphicFramePr>
            <a:graphicFrameLocks noGrp="1"/>
          </p:cNvGraphicFramePr>
          <p:nvPr>
            <p:extLst>
              <p:ext uri="{D42A27DB-BD31-4B8C-83A1-F6EECF244321}">
                <p14:modId xmlns:p14="http://schemas.microsoft.com/office/powerpoint/2010/main" val="3956650789"/>
              </p:ext>
            </p:extLst>
          </p:nvPr>
        </p:nvGraphicFramePr>
        <p:xfrm>
          <a:off x="4760461" y="3479088"/>
          <a:ext cx="4296134" cy="2926080"/>
        </p:xfrm>
        <a:graphic>
          <a:graphicData uri="http://schemas.openxmlformats.org/drawingml/2006/table">
            <a:tbl>
              <a:tblPr firstRow="1" bandRow="1">
                <a:tableStyleId>{5C22544A-7EE6-4342-B048-85BDC9FD1C3A}</a:tableStyleId>
              </a:tblPr>
              <a:tblGrid>
                <a:gridCol w="1422225">
                  <a:extLst>
                    <a:ext uri="{9D8B030D-6E8A-4147-A177-3AD203B41FA5}">
                      <a16:colId xmlns:a16="http://schemas.microsoft.com/office/drawing/2014/main" val="2420791883"/>
                    </a:ext>
                  </a:extLst>
                </a:gridCol>
                <a:gridCol w="2873909">
                  <a:extLst>
                    <a:ext uri="{9D8B030D-6E8A-4147-A177-3AD203B41FA5}">
                      <a16:colId xmlns:a16="http://schemas.microsoft.com/office/drawing/2014/main" val="3050639435"/>
                    </a:ext>
                  </a:extLst>
                </a:gridCol>
              </a:tblGrid>
              <a:tr h="295788">
                <a:tc>
                  <a:txBody>
                    <a:bodyPr/>
                    <a:lstStyle/>
                    <a:p>
                      <a:r>
                        <a:rPr lang="en-US" dirty="0"/>
                        <a:t>1</a:t>
                      </a:r>
                      <a:r>
                        <a:rPr lang="en-US" baseline="30000" dirty="0"/>
                        <a:t>st</a:t>
                      </a:r>
                      <a:r>
                        <a:rPr lang="en-US" dirty="0"/>
                        <a:t> Fl</a:t>
                      </a:r>
                    </a:p>
                  </a:txBody>
                  <a:tcPr/>
                </a:tc>
                <a:tc>
                  <a:txBody>
                    <a:bodyPr/>
                    <a:lstStyle/>
                    <a:p>
                      <a:r>
                        <a:rPr lang="en-US" dirty="0"/>
                        <a:t>192.168.1.0/24</a:t>
                      </a:r>
                    </a:p>
                  </a:txBody>
                  <a:tcPr/>
                </a:tc>
                <a:extLst>
                  <a:ext uri="{0D108BD9-81ED-4DB2-BD59-A6C34878D82A}">
                    <a16:rowId xmlns:a16="http://schemas.microsoft.com/office/drawing/2014/main" val="39383746"/>
                  </a:ext>
                </a:extLst>
              </a:tr>
              <a:tr h="295788">
                <a:tc>
                  <a:txBody>
                    <a:bodyPr/>
                    <a:lstStyle/>
                    <a:p>
                      <a:r>
                        <a:rPr lang="en-US" dirty="0"/>
                        <a:t>2</a:t>
                      </a:r>
                      <a:r>
                        <a:rPr lang="en-US" baseline="30000" dirty="0"/>
                        <a:t>nd</a:t>
                      </a:r>
                      <a:r>
                        <a:rPr lang="en-US" dirty="0"/>
                        <a:t> Fl</a:t>
                      </a:r>
                    </a:p>
                  </a:txBody>
                  <a:tcPr/>
                </a:tc>
                <a:tc>
                  <a:txBody>
                    <a:bodyPr/>
                    <a:lstStyle/>
                    <a:p>
                      <a:r>
                        <a:rPr lang="en-US" dirty="0"/>
                        <a:t>192.168.2.0/24</a:t>
                      </a:r>
                    </a:p>
                  </a:txBody>
                  <a:tcPr/>
                </a:tc>
                <a:extLst>
                  <a:ext uri="{0D108BD9-81ED-4DB2-BD59-A6C34878D82A}">
                    <a16:rowId xmlns:a16="http://schemas.microsoft.com/office/drawing/2014/main" val="2630952346"/>
                  </a:ext>
                </a:extLst>
              </a:tr>
              <a:tr h="295788">
                <a:tc>
                  <a:txBody>
                    <a:bodyPr/>
                    <a:lstStyle/>
                    <a:p>
                      <a:r>
                        <a:rPr lang="en-US" dirty="0"/>
                        <a:t>3</a:t>
                      </a:r>
                      <a:r>
                        <a:rPr lang="en-US" baseline="30000" dirty="0"/>
                        <a:t>rd</a:t>
                      </a:r>
                      <a:r>
                        <a:rPr lang="en-US" dirty="0"/>
                        <a:t> Fl</a:t>
                      </a:r>
                    </a:p>
                  </a:txBody>
                  <a:tcPr/>
                </a:tc>
                <a:tc>
                  <a:txBody>
                    <a:bodyPr/>
                    <a:lstStyle/>
                    <a:p>
                      <a:r>
                        <a:rPr lang="en-US" dirty="0"/>
                        <a:t>192.168.3.0/24</a:t>
                      </a:r>
                    </a:p>
                  </a:txBody>
                  <a:tcPr/>
                </a:tc>
                <a:extLst>
                  <a:ext uri="{0D108BD9-81ED-4DB2-BD59-A6C34878D82A}">
                    <a16:rowId xmlns:a16="http://schemas.microsoft.com/office/drawing/2014/main" val="421085114"/>
                  </a:ext>
                </a:extLst>
              </a:tr>
              <a:tr h="295788">
                <a:tc>
                  <a:txBody>
                    <a:bodyPr/>
                    <a:lstStyle/>
                    <a:p>
                      <a:r>
                        <a:rPr lang="en-US" dirty="0"/>
                        <a:t>Datacenter</a:t>
                      </a:r>
                    </a:p>
                  </a:txBody>
                  <a:tcPr/>
                </a:tc>
                <a:tc>
                  <a:txBody>
                    <a:bodyPr/>
                    <a:lstStyle/>
                    <a:p>
                      <a:r>
                        <a:rPr lang="en-US" dirty="0"/>
                        <a:t>192.168.16.0./24</a:t>
                      </a:r>
                    </a:p>
                  </a:txBody>
                  <a:tcPr/>
                </a:tc>
                <a:extLst>
                  <a:ext uri="{0D108BD9-81ED-4DB2-BD59-A6C34878D82A}">
                    <a16:rowId xmlns:a16="http://schemas.microsoft.com/office/drawing/2014/main" val="2350544045"/>
                  </a:ext>
                </a:extLst>
              </a:tr>
              <a:tr h="295788">
                <a:tc>
                  <a:txBody>
                    <a:bodyPr/>
                    <a:lstStyle/>
                    <a:p>
                      <a:r>
                        <a:rPr lang="en-US" dirty="0"/>
                        <a:t>Routers</a:t>
                      </a:r>
                    </a:p>
                  </a:txBody>
                  <a:tcPr/>
                </a:tc>
                <a:tc>
                  <a:txBody>
                    <a:bodyPr/>
                    <a:lstStyle/>
                    <a:p>
                      <a:r>
                        <a:rPr lang="en-US" dirty="0"/>
                        <a:t>192.168.30.0/28</a:t>
                      </a:r>
                    </a:p>
                  </a:txBody>
                  <a:tcPr/>
                </a:tc>
                <a:extLst>
                  <a:ext uri="{0D108BD9-81ED-4DB2-BD59-A6C34878D82A}">
                    <a16:rowId xmlns:a16="http://schemas.microsoft.com/office/drawing/2014/main" val="317536771"/>
                  </a:ext>
                </a:extLst>
              </a:tr>
              <a:tr h="295788">
                <a:tc>
                  <a:txBody>
                    <a:bodyPr/>
                    <a:lstStyle/>
                    <a:p>
                      <a:r>
                        <a:rPr lang="en-US" dirty="0"/>
                        <a:t>MNGT</a:t>
                      </a:r>
                    </a:p>
                  </a:txBody>
                  <a:tcPr/>
                </a:tc>
                <a:tc>
                  <a:txBody>
                    <a:bodyPr/>
                    <a:lstStyle/>
                    <a:p>
                      <a:r>
                        <a:rPr lang="en-US" dirty="0"/>
                        <a:t>192.168.99.0/28</a:t>
                      </a:r>
                    </a:p>
                  </a:txBody>
                  <a:tcPr/>
                </a:tc>
                <a:extLst>
                  <a:ext uri="{0D108BD9-81ED-4DB2-BD59-A6C34878D82A}">
                    <a16:rowId xmlns:a16="http://schemas.microsoft.com/office/drawing/2014/main" val="3631163660"/>
                  </a:ext>
                </a:extLst>
              </a:tr>
              <a:tr h="295788">
                <a:tc>
                  <a:txBody>
                    <a:bodyPr/>
                    <a:lstStyle/>
                    <a:p>
                      <a:r>
                        <a:rPr lang="en-US" dirty="0"/>
                        <a:t>DMZ</a:t>
                      </a:r>
                    </a:p>
                  </a:txBody>
                  <a:tcPr/>
                </a:tc>
                <a:tc>
                  <a:txBody>
                    <a:bodyPr/>
                    <a:lstStyle/>
                    <a:p>
                      <a:r>
                        <a:rPr lang="en-US" dirty="0"/>
                        <a:t>172.16.1.0/24</a:t>
                      </a:r>
                    </a:p>
                  </a:txBody>
                  <a:tcPr/>
                </a:tc>
                <a:extLst>
                  <a:ext uri="{0D108BD9-81ED-4DB2-BD59-A6C34878D82A}">
                    <a16:rowId xmlns:a16="http://schemas.microsoft.com/office/drawing/2014/main" val="3770796909"/>
                  </a:ext>
                </a:extLst>
              </a:tr>
              <a:tr h="295788">
                <a:tc>
                  <a:txBody>
                    <a:bodyPr/>
                    <a:lstStyle/>
                    <a:p>
                      <a:r>
                        <a:rPr lang="en-US" dirty="0"/>
                        <a:t>Public IPS</a:t>
                      </a:r>
                    </a:p>
                  </a:txBody>
                  <a:tcPr/>
                </a:tc>
                <a:tc>
                  <a:txBody>
                    <a:bodyPr/>
                    <a:lstStyle/>
                    <a:p>
                      <a:r>
                        <a:rPr lang="en-US" dirty="0"/>
                        <a:t>1.1.1.0/28</a:t>
                      </a:r>
                    </a:p>
                  </a:txBody>
                  <a:tcPr/>
                </a:tc>
                <a:extLst>
                  <a:ext uri="{0D108BD9-81ED-4DB2-BD59-A6C34878D82A}">
                    <a16:rowId xmlns:a16="http://schemas.microsoft.com/office/drawing/2014/main" val="3289588962"/>
                  </a:ext>
                </a:extLst>
              </a:tr>
            </a:tbl>
          </a:graphicData>
        </a:graphic>
      </p:graphicFrame>
    </p:spTree>
    <p:extLst>
      <p:ext uri="{BB962C8B-B14F-4D97-AF65-F5344CB8AC3E}">
        <p14:creationId xmlns:p14="http://schemas.microsoft.com/office/powerpoint/2010/main" val="213191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6AAAD0-285C-4B5F-84F1-4B93DB2959D9}"/>
              </a:ext>
            </a:extLst>
          </p:cNvPr>
          <p:cNvSpPr>
            <a:spLocks noGrp="1"/>
          </p:cNvSpPr>
          <p:nvPr>
            <p:ph type="title"/>
          </p:nvPr>
        </p:nvSpPr>
        <p:spPr/>
        <p:txBody>
          <a:bodyPr>
            <a:normAutofit fontScale="90000"/>
          </a:bodyPr>
          <a:lstStyle/>
          <a:p>
            <a:r>
              <a:rPr lang="en-US" dirty="0"/>
              <a:t>VLANS extend the network, separate and reduce the broadcast domains.</a:t>
            </a:r>
            <a:br>
              <a:rPr lang="en-US" dirty="0"/>
            </a:br>
            <a:endParaRPr lang="en-US" dirty="0"/>
          </a:p>
        </p:txBody>
      </p:sp>
      <p:graphicFrame>
        <p:nvGraphicFramePr>
          <p:cNvPr id="8" name="Content Placeholder 7">
            <a:extLst>
              <a:ext uri="{FF2B5EF4-FFF2-40B4-BE49-F238E27FC236}">
                <a16:creationId xmlns:a16="http://schemas.microsoft.com/office/drawing/2014/main" id="{D6B539D9-A914-4136-8331-F3E3A08BA706}"/>
              </a:ext>
            </a:extLst>
          </p:cNvPr>
          <p:cNvGraphicFramePr>
            <a:graphicFrameLocks noGrp="1"/>
          </p:cNvGraphicFramePr>
          <p:nvPr>
            <p:ph sz="half" idx="1"/>
            <p:extLst>
              <p:ext uri="{D42A27DB-BD31-4B8C-83A1-F6EECF244321}">
                <p14:modId xmlns:p14="http://schemas.microsoft.com/office/powerpoint/2010/main" val="1364023714"/>
              </p:ext>
            </p:extLst>
          </p:nvPr>
        </p:nvGraphicFramePr>
        <p:xfrm>
          <a:off x="677863" y="2160588"/>
          <a:ext cx="4183062" cy="3337560"/>
        </p:xfrm>
        <a:graphic>
          <a:graphicData uri="http://schemas.openxmlformats.org/drawingml/2006/table">
            <a:tbl>
              <a:tblPr firstRow="1" bandRow="1">
                <a:tableStyleId>{5C22544A-7EE6-4342-B048-85BDC9FD1C3A}</a:tableStyleId>
              </a:tblPr>
              <a:tblGrid>
                <a:gridCol w="1041880">
                  <a:extLst>
                    <a:ext uri="{9D8B030D-6E8A-4147-A177-3AD203B41FA5}">
                      <a16:colId xmlns:a16="http://schemas.microsoft.com/office/drawing/2014/main" val="4051883281"/>
                    </a:ext>
                  </a:extLst>
                </a:gridCol>
                <a:gridCol w="3141182">
                  <a:extLst>
                    <a:ext uri="{9D8B030D-6E8A-4147-A177-3AD203B41FA5}">
                      <a16:colId xmlns:a16="http://schemas.microsoft.com/office/drawing/2014/main" val="3384492869"/>
                    </a:ext>
                  </a:extLst>
                </a:gridCol>
              </a:tblGrid>
              <a:tr h="370840">
                <a:tc>
                  <a:txBody>
                    <a:bodyPr/>
                    <a:lstStyle/>
                    <a:p>
                      <a:r>
                        <a:rPr lang="en-US" dirty="0"/>
                        <a:t>VOICE</a:t>
                      </a:r>
                    </a:p>
                  </a:txBody>
                  <a:tcPr/>
                </a:tc>
                <a:tc>
                  <a:txBody>
                    <a:bodyPr/>
                    <a:lstStyle/>
                    <a:p>
                      <a:r>
                        <a:rPr lang="en-US" dirty="0"/>
                        <a:t>VLAN 310, 210 ,110</a:t>
                      </a:r>
                    </a:p>
                  </a:txBody>
                  <a:tcPr/>
                </a:tc>
                <a:extLst>
                  <a:ext uri="{0D108BD9-81ED-4DB2-BD59-A6C34878D82A}">
                    <a16:rowId xmlns:a16="http://schemas.microsoft.com/office/drawing/2014/main" val="511303610"/>
                  </a:ext>
                </a:extLst>
              </a:tr>
              <a:tr h="370840">
                <a:tc>
                  <a:txBody>
                    <a:bodyPr/>
                    <a:lstStyle/>
                    <a:p>
                      <a:r>
                        <a:rPr lang="en-US" dirty="0"/>
                        <a:t>DATA</a:t>
                      </a:r>
                    </a:p>
                  </a:txBody>
                  <a:tcPr/>
                </a:tc>
                <a:tc>
                  <a:txBody>
                    <a:bodyPr/>
                    <a:lstStyle/>
                    <a:p>
                      <a:r>
                        <a:rPr lang="en-US" dirty="0"/>
                        <a:t>VLAN 320, 220, 120</a:t>
                      </a:r>
                    </a:p>
                  </a:txBody>
                  <a:tcPr/>
                </a:tc>
                <a:extLst>
                  <a:ext uri="{0D108BD9-81ED-4DB2-BD59-A6C34878D82A}">
                    <a16:rowId xmlns:a16="http://schemas.microsoft.com/office/drawing/2014/main" val="4269952859"/>
                  </a:ext>
                </a:extLst>
              </a:tr>
              <a:tr h="370840">
                <a:tc>
                  <a:txBody>
                    <a:bodyPr/>
                    <a:lstStyle/>
                    <a:p>
                      <a:r>
                        <a:rPr lang="en-US" dirty="0"/>
                        <a:t>PRINT</a:t>
                      </a:r>
                    </a:p>
                  </a:txBody>
                  <a:tcPr/>
                </a:tc>
                <a:tc>
                  <a:txBody>
                    <a:bodyPr/>
                    <a:lstStyle/>
                    <a:p>
                      <a:r>
                        <a:rPr lang="en-US" dirty="0"/>
                        <a:t>VLAN 330, 230, 130</a:t>
                      </a:r>
                    </a:p>
                  </a:txBody>
                  <a:tcPr/>
                </a:tc>
                <a:extLst>
                  <a:ext uri="{0D108BD9-81ED-4DB2-BD59-A6C34878D82A}">
                    <a16:rowId xmlns:a16="http://schemas.microsoft.com/office/drawing/2014/main" val="4215729437"/>
                  </a:ext>
                </a:extLst>
              </a:tr>
              <a:tr h="370840">
                <a:tc>
                  <a:txBody>
                    <a:bodyPr/>
                    <a:lstStyle/>
                    <a:p>
                      <a:r>
                        <a:rPr lang="en-US" dirty="0"/>
                        <a:t>EXEC</a:t>
                      </a:r>
                    </a:p>
                  </a:txBody>
                  <a:tcPr/>
                </a:tc>
                <a:tc>
                  <a:txBody>
                    <a:bodyPr/>
                    <a:lstStyle/>
                    <a:p>
                      <a:r>
                        <a:rPr lang="en-US" dirty="0"/>
                        <a:t>VLAN 340</a:t>
                      </a:r>
                    </a:p>
                  </a:txBody>
                  <a:tcPr/>
                </a:tc>
                <a:extLst>
                  <a:ext uri="{0D108BD9-81ED-4DB2-BD59-A6C34878D82A}">
                    <a16:rowId xmlns:a16="http://schemas.microsoft.com/office/drawing/2014/main" val="2863270830"/>
                  </a:ext>
                </a:extLst>
              </a:tr>
              <a:tr h="370840">
                <a:tc>
                  <a:txBody>
                    <a:bodyPr/>
                    <a:lstStyle/>
                    <a:p>
                      <a:r>
                        <a:rPr lang="en-US" dirty="0"/>
                        <a:t>ACCT</a:t>
                      </a:r>
                    </a:p>
                  </a:txBody>
                  <a:tcPr/>
                </a:tc>
                <a:tc>
                  <a:txBody>
                    <a:bodyPr/>
                    <a:lstStyle/>
                    <a:p>
                      <a:r>
                        <a:rPr lang="en-US" dirty="0"/>
                        <a:t>VLAN 240</a:t>
                      </a:r>
                    </a:p>
                  </a:txBody>
                  <a:tcPr/>
                </a:tc>
                <a:extLst>
                  <a:ext uri="{0D108BD9-81ED-4DB2-BD59-A6C34878D82A}">
                    <a16:rowId xmlns:a16="http://schemas.microsoft.com/office/drawing/2014/main" val="3608486290"/>
                  </a:ext>
                </a:extLst>
              </a:tr>
              <a:tr h="370840">
                <a:tc>
                  <a:txBody>
                    <a:bodyPr/>
                    <a:lstStyle/>
                    <a:p>
                      <a:r>
                        <a:rPr lang="en-US" dirty="0"/>
                        <a:t>IT</a:t>
                      </a:r>
                    </a:p>
                  </a:txBody>
                  <a:tcPr/>
                </a:tc>
                <a:tc>
                  <a:txBody>
                    <a:bodyPr/>
                    <a:lstStyle/>
                    <a:p>
                      <a:r>
                        <a:rPr lang="en-US" dirty="0"/>
                        <a:t>VLAN 140</a:t>
                      </a:r>
                    </a:p>
                  </a:txBody>
                  <a:tcPr/>
                </a:tc>
                <a:extLst>
                  <a:ext uri="{0D108BD9-81ED-4DB2-BD59-A6C34878D82A}">
                    <a16:rowId xmlns:a16="http://schemas.microsoft.com/office/drawing/2014/main" val="592904325"/>
                  </a:ext>
                </a:extLst>
              </a:tr>
              <a:tr h="370840">
                <a:tc>
                  <a:txBody>
                    <a:bodyPr/>
                    <a:lstStyle/>
                    <a:p>
                      <a:r>
                        <a:rPr lang="en-US" dirty="0"/>
                        <a:t>MNGT</a:t>
                      </a:r>
                    </a:p>
                  </a:txBody>
                  <a:tcPr/>
                </a:tc>
                <a:tc>
                  <a:txBody>
                    <a:bodyPr/>
                    <a:lstStyle/>
                    <a:p>
                      <a:r>
                        <a:rPr lang="en-US" dirty="0"/>
                        <a:t>VLAN 99</a:t>
                      </a:r>
                    </a:p>
                  </a:txBody>
                  <a:tcPr/>
                </a:tc>
                <a:extLst>
                  <a:ext uri="{0D108BD9-81ED-4DB2-BD59-A6C34878D82A}">
                    <a16:rowId xmlns:a16="http://schemas.microsoft.com/office/drawing/2014/main" val="631096186"/>
                  </a:ext>
                </a:extLst>
              </a:tr>
              <a:tr h="370840">
                <a:tc>
                  <a:txBody>
                    <a:bodyPr/>
                    <a:lstStyle/>
                    <a:p>
                      <a:r>
                        <a:rPr lang="en-US" dirty="0"/>
                        <a:t>SERVICE</a:t>
                      </a:r>
                    </a:p>
                  </a:txBody>
                  <a:tcPr/>
                </a:tc>
                <a:tc>
                  <a:txBody>
                    <a:bodyPr/>
                    <a:lstStyle/>
                    <a:p>
                      <a:r>
                        <a:rPr lang="en-US" dirty="0"/>
                        <a:t>VLAN 10</a:t>
                      </a:r>
                    </a:p>
                  </a:txBody>
                  <a:tcPr/>
                </a:tc>
                <a:extLst>
                  <a:ext uri="{0D108BD9-81ED-4DB2-BD59-A6C34878D82A}">
                    <a16:rowId xmlns:a16="http://schemas.microsoft.com/office/drawing/2014/main" val="2878714425"/>
                  </a:ext>
                </a:extLst>
              </a:tr>
              <a:tr h="370840">
                <a:tc>
                  <a:txBody>
                    <a:bodyPr/>
                    <a:lstStyle/>
                    <a:p>
                      <a:r>
                        <a:rPr lang="en-US" dirty="0"/>
                        <a:t>NATIVE</a:t>
                      </a:r>
                    </a:p>
                  </a:txBody>
                  <a:tcPr/>
                </a:tc>
                <a:tc>
                  <a:txBody>
                    <a:bodyPr/>
                    <a:lstStyle/>
                    <a:p>
                      <a:r>
                        <a:rPr lang="en-US" dirty="0"/>
                        <a:t>VLAN 99</a:t>
                      </a:r>
                    </a:p>
                  </a:txBody>
                  <a:tcPr/>
                </a:tc>
                <a:extLst>
                  <a:ext uri="{0D108BD9-81ED-4DB2-BD59-A6C34878D82A}">
                    <a16:rowId xmlns:a16="http://schemas.microsoft.com/office/drawing/2014/main" val="3337737330"/>
                  </a:ext>
                </a:extLst>
              </a:tr>
            </a:tbl>
          </a:graphicData>
        </a:graphic>
      </p:graphicFrame>
      <p:graphicFrame>
        <p:nvGraphicFramePr>
          <p:cNvPr id="9" name="Content Placeholder 8">
            <a:extLst>
              <a:ext uri="{FF2B5EF4-FFF2-40B4-BE49-F238E27FC236}">
                <a16:creationId xmlns:a16="http://schemas.microsoft.com/office/drawing/2014/main" id="{6014B7E0-5F14-41F7-9F0C-059C967EC79C}"/>
              </a:ext>
            </a:extLst>
          </p:cNvPr>
          <p:cNvGraphicFramePr>
            <a:graphicFrameLocks noGrp="1"/>
          </p:cNvGraphicFramePr>
          <p:nvPr>
            <p:ph sz="half" idx="2"/>
            <p:extLst>
              <p:ext uri="{D42A27DB-BD31-4B8C-83A1-F6EECF244321}">
                <p14:modId xmlns:p14="http://schemas.microsoft.com/office/powerpoint/2010/main" val="1614709048"/>
              </p:ext>
            </p:extLst>
          </p:nvPr>
        </p:nvGraphicFramePr>
        <p:xfrm>
          <a:off x="5089525" y="2160588"/>
          <a:ext cx="4184650" cy="3337560"/>
        </p:xfrm>
        <a:graphic>
          <a:graphicData uri="http://schemas.openxmlformats.org/drawingml/2006/table">
            <a:tbl>
              <a:tblPr firstRow="1" bandRow="1">
                <a:tableStyleId>{5C22544A-7EE6-4342-B048-85BDC9FD1C3A}</a:tableStyleId>
              </a:tblPr>
              <a:tblGrid>
                <a:gridCol w="1151884">
                  <a:extLst>
                    <a:ext uri="{9D8B030D-6E8A-4147-A177-3AD203B41FA5}">
                      <a16:colId xmlns:a16="http://schemas.microsoft.com/office/drawing/2014/main" val="2184430185"/>
                    </a:ext>
                  </a:extLst>
                </a:gridCol>
                <a:gridCol w="3032766">
                  <a:extLst>
                    <a:ext uri="{9D8B030D-6E8A-4147-A177-3AD203B41FA5}">
                      <a16:colId xmlns:a16="http://schemas.microsoft.com/office/drawing/2014/main" val="292819098"/>
                    </a:ext>
                  </a:extLst>
                </a:gridCol>
              </a:tblGrid>
              <a:tr h="370840">
                <a:tc>
                  <a:txBody>
                    <a:bodyPr/>
                    <a:lstStyle/>
                    <a:p>
                      <a:r>
                        <a:rPr lang="en-US" dirty="0"/>
                        <a:t>DHCP</a:t>
                      </a:r>
                    </a:p>
                  </a:txBody>
                  <a:tcPr/>
                </a:tc>
                <a:tc>
                  <a:txBody>
                    <a:bodyPr/>
                    <a:lstStyle/>
                    <a:p>
                      <a:r>
                        <a:rPr lang="en-US" dirty="0"/>
                        <a:t>192.168.1,2,3.2-62</a:t>
                      </a:r>
                    </a:p>
                  </a:txBody>
                  <a:tcPr/>
                </a:tc>
                <a:extLst>
                  <a:ext uri="{0D108BD9-81ED-4DB2-BD59-A6C34878D82A}">
                    <a16:rowId xmlns:a16="http://schemas.microsoft.com/office/drawing/2014/main" val="231493467"/>
                  </a:ext>
                </a:extLst>
              </a:tr>
              <a:tr h="370840">
                <a:tc>
                  <a:txBody>
                    <a:bodyPr/>
                    <a:lstStyle/>
                    <a:p>
                      <a:r>
                        <a:rPr lang="en-US" dirty="0"/>
                        <a:t>DHCP</a:t>
                      </a:r>
                    </a:p>
                  </a:txBody>
                  <a:tcPr/>
                </a:tc>
                <a:tc>
                  <a:txBody>
                    <a:bodyPr/>
                    <a:lstStyle/>
                    <a:p>
                      <a:r>
                        <a:rPr lang="en-US" dirty="0"/>
                        <a:t>192.168.1,2,3.66-126</a:t>
                      </a:r>
                    </a:p>
                  </a:txBody>
                  <a:tcPr/>
                </a:tc>
                <a:extLst>
                  <a:ext uri="{0D108BD9-81ED-4DB2-BD59-A6C34878D82A}">
                    <a16:rowId xmlns:a16="http://schemas.microsoft.com/office/drawing/2014/main" val="48274769"/>
                  </a:ext>
                </a:extLst>
              </a:tr>
              <a:tr h="370840">
                <a:tc>
                  <a:txBody>
                    <a:bodyPr/>
                    <a:lstStyle/>
                    <a:p>
                      <a:r>
                        <a:rPr lang="en-US" dirty="0"/>
                        <a:t>Static</a:t>
                      </a:r>
                    </a:p>
                  </a:txBody>
                  <a:tcPr/>
                </a:tc>
                <a:tc>
                  <a:txBody>
                    <a:bodyPr/>
                    <a:lstStyle/>
                    <a:p>
                      <a:r>
                        <a:rPr lang="en-US" dirty="0"/>
                        <a:t>192.168.1,2,3.130-190</a:t>
                      </a:r>
                    </a:p>
                  </a:txBody>
                  <a:tcPr/>
                </a:tc>
                <a:extLst>
                  <a:ext uri="{0D108BD9-81ED-4DB2-BD59-A6C34878D82A}">
                    <a16:rowId xmlns:a16="http://schemas.microsoft.com/office/drawing/2014/main" val="3398294612"/>
                  </a:ext>
                </a:extLst>
              </a:tr>
              <a:tr h="370840">
                <a:tc>
                  <a:txBody>
                    <a:bodyPr/>
                    <a:lstStyle/>
                    <a:p>
                      <a:r>
                        <a:rPr lang="en-US" dirty="0"/>
                        <a:t>DHCP</a:t>
                      </a:r>
                    </a:p>
                  </a:txBody>
                  <a:tcPr/>
                </a:tc>
                <a:tc>
                  <a:txBody>
                    <a:bodyPr/>
                    <a:lstStyle/>
                    <a:p>
                      <a:r>
                        <a:rPr lang="en-US" dirty="0"/>
                        <a:t>192.168.3.194-205</a:t>
                      </a:r>
                    </a:p>
                  </a:txBody>
                  <a:tcPr/>
                </a:tc>
                <a:extLst>
                  <a:ext uri="{0D108BD9-81ED-4DB2-BD59-A6C34878D82A}">
                    <a16:rowId xmlns:a16="http://schemas.microsoft.com/office/drawing/2014/main" val="1650067980"/>
                  </a:ext>
                </a:extLst>
              </a:tr>
              <a:tr h="370840">
                <a:tc>
                  <a:txBody>
                    <a:bodyPr/>
                    <a:lstStyle/>
                    <a:p>
                      <a:r>
                        <a:rPr lang="en-US" dirty="0"/>
                        <a:t>DHCP</a:t>
                      </a:r>
                    </a:p>
                  </a:txBody>
                  <a:tcPr/>
                </a:tc>
                <a:tc>
                  <a:txBody>
                    <a:bodyPr/>
                    <a:lstStyle/>
                    <a:p>
                      <a:r>
                        <a:rPr lang="en-US" dirty="0"/>
                        <a:t>192.168.2.194-215</a:t>
                      </a:r>
                    </a:p>
                  </a:txBody>
                  <a:tcPr/>
                </a:tc>
                <a:extLst>
                  <a:ext uri="{0D108BD9-81ED-4DB2-BD59-A6C34878D82A}">
                    <a16:rowId xmlns:a16="http://schemas.microsoft.com/office/drawing/2014/main" val="163648288"/>
                  </a:ext>
                </a:extLst>
              </a:tr>
              <a:tr h="370840">
                <a:tc>
                  <a:txBody>
                    <a:bodyPr/>
                    <a:lstStyle/>
                    <a:p>
                      <a:r>
                        <a:rPr lang="en-US" dirty="0"/>
                        <a:t>DHCP</a:t>
                      </a:r>
                    </a:p>
                  </a:txBody>
                  <a:tcPr/>
                </a:tc>
                <a:tc>
                  <a:txBody>
                    <a:bodyPr/>
                    <a:lstStyle/>
                    <a:p>
                      <a:r>
                        <a:rPr lang="en-US" dirty="0"/>
                        <a:t>192.168.1.194-205</a:t>
                      </a:r>
                    </a:p>
                  </a:txBody>
                  <a:tcPr/>
                </a:tc>
                <a:extLst>
                  <a:ext uri="{0D108BD9-81ED-4DB2-BD59-A6C34878D82A}">
                    <a16:rowId xmlns:a16="http://schemas.microsoft.com/office/drawing/2014/main" val="3841540178"/>
                  </a:ext>
                </a:extLst>
              </a:tr>
              <a:tr h="370840">
                <a:tc>
                  <a:txBody>
                    <a:bodyPr/>
                    <a:lstStyle/>
                    <a:p>
                      <a:r>
                        <a:rPr lang="en-US" dirty="0"/>
                        <a:t>Static</a:t>
                      </a:r>
                    </a:p>
                  </a:txBody>
                  <a:tcPr/>
                </a:tc>
                <a:tc>
                  <a:txBody>
                    <a:bodyPr/>
                    <a:lstStyle/>
                    <a:p>
                      <a:r>
                        <a:rPr lang="en-US" dirty="0"/>
                        <a:t>192.168.31.1-6</a:t>
                      </a:r>
                    </a:p>
                  </a:txBody>
                  <a:tcPr/>
                </a:tc>
                <a:extLst>
                  <a:ext uri="{0D108BD9-81ED-4DB2-BD59-A6C34878D82A}">
                    <a16:rowId xmlns:a16="http://schemas.microsoft.com/office/drawing/2014/main" val="2738646545"/>
                  </a:ext>
                </a:extLst>
              </a:tr>
              <a:tr h="370840">
                <a:tc>
                  <a:txBody>
                    <a:bodyPr/>
                    <a:lstStyle/>
                    <a:p>
                      <a:r>
                        <a:rPr lang="en-US" dirty="0"/>
                        <a:t>Static</a:t>
                      </a:r>
                    </a:p>
                  </a:txBody>
                  <a:tcPr/>
                </a:tc>
                <a:tc>
                  <a:txBody>
                    <a:bodyPr/>
                    <a:lstStyle/>
                    <a:p>
                      <a:r>
                        <a:rPr lang="en-US" dirty="0"/>
                        <a:t>192.168.16.10-30</a:t>
                      </a:r>
                    </a:p>
                  </a:txBody>
                  <a:tcPr/>
                </a:tc>
                <a:extLst>
                  <a:ext uri="{0D108BD9-81ED-4DB2-BD59-A6C34878D82A}">
                    <a16:rowId xmlns:a16="http://schemas.microsoft.com/office/drawing/2014/main" val="3985527172"/>
                  </a:ext>
                </a:extLst>
              </a:tr>
              <a:tr h="370840">
                <a:tc>
                  <a:txBody>
                    <a:bodyPr/>
                    <a:lstStyle/>
                    <a:p>
                      <a:r>
                        <a:rPr lang="en-US" dirty="0"/>
                        <a:t>DEFAULT</a:t>
                      </a:r>
                    </a:p>
                  </a:txBody>
                  <a:tcPr/>
                </a:tc>
                <a:tc>
                  <a:txBody>
                    <a:bodyPr/>
                    <a:lstStyle/>
                    <a:p>
                      <a:r>
                        <a:rPr lang="en-US" dirty="0"/>
                        <a:t>VLAN 1 is disabled </a:t>
                      </a:r>
                    </a:p>
                  </a:txBody>
                  <a:tcPr/>
                </a:tc>
                <a:extLst>
                  <a:ext uri="{0D108BD9-81ED-4DB2-BD59-A6C34878D82A}">
                    <a16:rowId xmlns:a16="http://schemas.microsoft.com/office/drawing/2014/main" val="2508291631"/>
                  </a:ext>
                </a:extLst>
              </a:tr>
            </a:tbl>
          </a:graphicData>
        </a:graphic>
      </p:graphicFrame>
    </p:spTree>
    <p:extLst>
      <p:ext uri="{BB962C8B-B14F-4D97-AF65-F5344CB8AC3E}">
        <p14:creationId xmlns:p14="http://schemas.microsoft.com/office/powerpoint/2010/main" val="176117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1AB41D-1DD6-4531-8EB9-4C7A20D5F23B}"/>
              </a:ext>
            </a:extLst>
          </p:cNvPr>
          <p:cNvPicPr>
            <a:picLocks noChangeAspect="1"/>
          </p:cNvPicPr>
          <p:nvPr/>
        </p:nvPicPr>
        <p:blipFill>
          <a:blip r:embed="rId2"/>
          <a:stretch>
            <a:fillRect/>
          </a:stretch>
        </p:blipFill>
        <p:spPr>
          <a:xfrm>
            <a:off x="527955" y="1142419"/>
            <a:ext cx="11322699" cy="5135225"/>
          </a:xfrm>
          <a:prstGeom prst="rect">
            <a:avLst/>
          </a:prstGeom>
        </p:spPr>
      </p:pic>
      <p:sp>
        <p:nvSpPr>
          <p:cNvPr id="9" name="TextBox 8">
            <a:extLst>
              <a:ext uri="{FF2B5EF4-FFF2-40B4-BE49-F238E27FC236}">
                <a16:creationId xmlns:a16="http://schemas.microsoft.com/office/drawing/2014/main" id="{EECE3DA3-8356-401E-8035-B423421BC862}"/>
              </a:ext>
            </a:extLst>
          </p:cNvPr>
          <p:cNvSpPr txBox="1"/>
          <p:nvPr/>
        </p:nvSpPr>
        <p:spPr>
          <a:xfrm>
            <a:off x="527955" y="270587"/>
            <a:ext cx="8473431" cy="369332"/>
          </a:xfrm>
          <a:prstGeom prst="rect">
            <a:avLst/>
          </a:prstGeom>
          <a:noFill/>
        </p:spPr>
        <p:txBody>
          <a:bodyPr wrap="square" rtlCol="0">
            <a:spAutoFit/>
          </a:bodyPr>
          <a:lstStyle/>
          <a:p>
            <a:r>
              <a:rPr lang="en-US" dirty="0">
                <a:solidFill>
                  <a:schemeClr val="accent1"/>
                </a:solidFill>
              </a:rPr>
              <a:t>Topology for LA Main Office- Balanced Distribution, Availability and Security</a:t>
            </a:r>
          </a:p>
        </p:txBody>
      </p:sp>
    </p:spTree>
    <p:extLst>
      <p:ext uri="{BB962C8B-B14F-4D97-AF65-F5344CB8AC3E}">
        <p14:creationId xmlns:p14="http://schemas.microsoft.com/office/powerpoint/2010/main" val="211031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9A9CBA-CB3C-4248-BD9E-01D93F056DE2}"/>
              </a:ext>
            </a:extLst>
          </p:cNvPr>
          <p:cNvSpPr>
            <a:spLocks noGrp="1"/>
          </p:cNvSpPr>
          <p:nvPr>
            <p:ph type="title"/>
          </p:nvPr>
        </p:nvSpPr>
        <p:spPr/>
        <p:txBody>
          <a:bodyPr/>
          <a:lstStyle/>
          <a:p>
            <a:r>
              <a:rPr lang="en-US" dirty="0"/>
              <a:t>DMZ zone separates public and private traffic. </a:t>
            </a:r>
          </a:p>
        </p:txBody>
      </p:sp>
      <p:pic>
        <p:nvPicPr>
          <p:cNvPr id="3" name="Content Placeholder 2">
            <a:extLst>
              <a:ext uri="{FF2B5EF4-FFF2-40B4-BE49-F238E27FC236}">
                <a16:creationId xmlns:a16="http://schemas.microsoft.com/office/drawing/2014/main" id="{D53A3321-EA9A-4C5C-80DE-F9B1A79D9D5D}"/>
              </a:ext>
            </a:extLst>
          </p:cNvPr>
          <p:cNvPicPr>
            <a:picLocks noGrp="1" noChangeAspect="1"/>
          </p:cNvPicPr>
          <p:nvPr>
            <p:ph idx="1"/>
          </p:nvPr>
        </p:nvPicPr>
        <p:blipFill>
          <a:blip r:embed="rId2"/>
          <a:stretch>
            <a:fillRect/>
          </a:stretch>
        </p:blipFill>
        <p:spPr>
          <a:xfrm>
            <a:off x="5826753" y="1029974"/>
            <a:ext cx="2381582" cy="4496427"/>
          </a:xfrm>
        </p:spPr>
      </p:pic>
      <p:sp>
        <p:nvSpPr>
          <p:cNvPr id="7" name="Text Placeholder 6">
            <a:extLst>
              <a:ext uri="{FF2B5EF4-FFF2-40B4-BE49-F238E27FC236}">
                <a16:creationId xmlns:a16="http://schemas.microsoft.com/office/drawing/2014/main" id="{2FFADDF6-AAE7-4081-9D65-739A5B55238B}"/>
              </a:ext>
            </a:extLst>
          </p:cNvPr>
          <p:cNvSpPr>
            <a:spLocks noGrp="1"/>
          </p:cNvSpPr>
          <p:nvPr>
            <p:ph type="body" sz="half" idx="2"/>
          </p:nvPr>
        </p:nvSpPr>
        <p:spPr/>
        <p:txBody>
          <a:bodyPr/>
          <a:lstStyle/>
          <a:p>
            <a:r>
              <a:rPr lang="en-US" dirty="0"/>
              <a:t>The edge router performs NAT translation at the edge of the company LAN to allow public traffic to access a standalone server that provides the public company HTTPS, mail and DNS services. ALPHA Enterprise has purchased a 16 address public IP block for its VPN, firewall and private security services as well as its ADFS, web mail and cloud-share services. </a:t>
            </a:r>
          </a:p>
        </p:txBody>
      </p:sp>
    </p:spTree>
    <p:extLst>
      <p:ext uri="{BB962C8B-B14F-4D97-AF65-F5344CB8AC3E}">
        <p14:creationId xmlns:p14="http://schemas.microsoft.com/office/powerpoint/2010/main" val="360341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A8EE-0955-4F2C-BD39-015E84EC8058}"/>
              </a:ext>
            </a:extLst>
          </p:cNvPr>
          <p:cNvSpPr>
            <a:spLocks noGrp="1"/>
          </p:cNvSpPr>
          <p:nvPr>
            <p:ph type="title"/>
          </p:nvPr>
        </p:nvSpPr>
        <p:spPr/>
        <p:txBody>
          <a:bodyPr>
            <a:normAutofit fontScale="90000"/>
          </a:bodyPr>
          <a:lstStyle/>
          <a:p>
            <a:r>
              <a:rPr lang="en-US" sz="1800" dirty="0"/>
              <a:t>ACL lists provides secure network access to select services and devices</a:t>
            </a:r>
            <a:br>
              <a:rPr lang="en-US" sz="1800" dirty="0"/>
            </a:br>
            <a:br>
              <a:rPr lang="en-US" sz="1800" dirty="0"/>
            </a:br>
            <a:r>
              <a:rPr lang="en-US" sz="1300" dirty="0">
                <a:solidFill>
                  <a:schemeClr val="bg2">
                    <a:lumMod val="75000"/>
                  </a:schemeClr>
                </a:solidFill>
              </a:rPr>
              <a:t>ACL lists for IPv4 and 6 (1 and MNGT) allow IT group to access router VTY config lines by SSH</a:t>
            </a:r>
            <a:br>
              <a:rPr lang="en-US" sz="1300" dirty="0">
                <a:solidFill>
                  <a:schemeClr val="bg2">
                    <a:lumMod val="75000"/>
                  </a:schemeClr>
                </a:solidFill>
              </a:rPr>
            </a:br>
            <a:r>
              <a:rPr lang="en-US" sz="1300" dirty="0">
                <a:solidFill>
                  <a:schemeClr val="bg2">
                    <a:lumMod val="75000"/>
                  </a:schemeClr>
                </a:solidFill>
              </a:rPr>
              <a:t>ACL list NA denies traffic to EXEC devices from 1</a:t>
            </a:r>
            <a:r>
              <a:rPr lang="en-US" sz="1300" baseline="30000" dirty="0">
                <a:solidFill>
                  <a:schemeClr val="bg2">
                    <a:lumMod val="75000"/>
                  </a:schemeClr>
                </a:solidFill>
              </a:rPr>
              <a:t>st</a:t>
            </a:r>
            <a:r>
              <a:rPr lang="en-US" sz="1300" dirty="0">
                <a:solidFill>
                  <a:schemeClr val="bg2">
                    <a:lumMod val="75000"/>
                  </a:schemeClr>
                </a:solidFill>
              </a:rPr>
              <a:t> and 2</a:t>
            </a:r>
            <a:r>
              <a:rPr lang="en-US" sz="1300" baseline="30000" dirty="0">
                <a:solidFill>
                  <a:schemeClr val="bg2">
                    <a:lumMod val="75000"/>
                  </a:schemeClr>
                </a:solidFill>
              </a:rPr>
              <a:t>nd</a:t>
            </a:r>
            <a:r>
              <a:rPr lang="en-US" sz="1300" dirty="0">
                <a:solidFill>
                  <a:schemeClr val="bg2">
                    <a:lumMod val="75000"/>
                  </a:schemeClr>
                </a:solidFill>
              </a:rPr>
              <a:t> floors with the exception of IT and ACCT groups.</a:t>
            </a:r>
            <a:br>
              <a:rPr lang="en-US" sz="1300" dirty="0">
                <a:solidFill>
                  <a:schemeClr val="bg2">
                    <a:lumMod val="75000"/>
                  </a:schemeClr>
                </a:solidFill>
              </a:rPr>
            </a:br>
            <a:r>
              <a:rPr lang="en-US" sz="1300" dirty="0">
                <a:solidFill>
                  <a:schemeClr val="bg2">
                    <a:lumMod val="75000"/>
                  </a:schemeClr>
                </a:solidFill>
              </a:rPr>
              <a:t>ACL list ACCT-NA denies traffic to ACCT from 3</a:t>
            </a:r>
            <a:r>
              <a:rPr lang="en-US" sz="1300" baseline="30000" dirty="0">
                <a:solidFill>
                  <a:schemeClr val="bg2">
                    <a:lumMod val="75000"/>
                  </a:schemeClr>
                </a:solidFill>
              </a:rPr>
              <a:t>rd</a:t>
            </a:r>
            <a:r>
              <a:rPr lang="en-US" sz="1300" dirty="0">
                <a:solidFill>
                  <a:schemeClr val="bg2">
                    <a:lumMod val="75000"/>
                  </a:schemeClr>
                </a:solidFill>
              </a:rPr>
              <a:t> and 1</a:t>
            </a:r>
            <a:r>
              <a:rPr lang="en-US" sz="1300" baseline="30000" dirty="0">
                <a:solidFill>
                  <a:schemeClr val="bg2">
                    <a:lumMod val="75000"/>
                  </a:schemeClr>
                </a:solidFill>
              </a:rPr>
              <a:t>st</a:t>
            </a:r>
            <a:r>
              <a:rPr lang="en-US" sz="1300" dirty="0">
                <a:solidFill>
                  <a:schemeClr val="bg2">
                    <a:lumMod val="75000"/>
                  </a:schemeClr>
                </a:solidFill>
              </a:rPr>
              <a:t> floors with the exception of EXEC and IT groups</a:t>
            </a:r>
            <a:br>
              <a:rPr lang="en-US" sz="1800" dirty="0"/>
            </a:br>
            <a:endParaRPr lang="en-US" sz="1800" dirty="0"/>
          </a:p>
        </p:txBody>
      </p:sp>
      <p:graphicFrame>
        <p:nvGraphicFramePr>
          <p:cNvPr id="7" name="Content Placeholder 6">
            <a:extLst>
              <a:ext uri="{FF2B5EF4-FFF2-40B4-BE49-F238E27FC236}">
                <a16:creationId xmlns:a16="http://schemas.microsoft.com/office/drawing/2014/main" id="{8A2D1095-27D5-40D4-AD2F-4B5EEAFB349D}"/>
              </a:ext>
            </a:extLst>
          </p:cNvPr>
          <p:cNvGraphicFramePr>
            <a:graphicFrameLocks noGrp="1"/>
          </p:cNvGraphicFramePr>
          <p:nvPr>
            <p:ph sz="half" idx="1"/>
            <p:extLst>
              <p:ext uri="{D42A27DB-BD31-4B8C-83A1-F6EECF244321}">
                <p14:modId xmlns:p14="http://schemas.microsoft.com/office/powerpoint/2010/main" val="1657180828"/>
              </p:ext>
            </p:extLst>
          </p:nvPr>
        </p:nvGraphicFramePr>
        <p:xfrm>
          <a:off x="677862" y="2046914"/>
          <a:ext cx="4184034" cy="3995111"/>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3">
            <a:extLst>
              <a:ext uri="{FF2B5EF4-FFF2-40B4-BE49-F238E27FC236}">
                <a16:creationId xmlns:a16="http://schemas.microsoft.com/office/drawing/2014/main" id="{08796E99-1BF7-4B2A-88DF-27443F95939D}"/>
              </a:ext>
            </a:extLst>
          </p:cNvPr>
          <p:cNvPicPr>
            <a:picLocks noGrp="1" noChangeAspect="1"/>
          </p:cNvPicPr>
          <p:nvPr>
            <p:ph sz="half" idx="2"/>
          </p:nvPr>
        </p:nvPicPr>
        <p:blipFill>
          <a:blip r:embed="rId3"/>
          <a:stretch>
            <a:fillRect/>
          </a:stretch>
        </p:blipFill>
        <p:spPr>
          <a:xfrm>
            <a:off x="5643348" y="2305593"/>
            <a:ext cx="3077004" cy="3591426"/>
          </a:xfrm>
        </p:spPr>
      </p:pic>
      <p:sp>
        <p:nvSpPr>
          <p:cNvPr id="5" name="TextBox 4">
            <a:extLst>
              <a:ext uri="{FF2B5EF4-FFF2-40B4-BE49-F238E27FC236}">
                <a16:creationId xmlns:a16="http://schemas.microsoft.com/office/drawing/2014/main" id="{1184E83D-E3D5-45BB-A914-9F1C06AD45AC}"/>
              </a:ext>
            </a:extLst>
          </p:cNvPr>
          <p:cNvSpPr txBox="1"/>
          <p:nvPr/>
        </p:nvSpPr>
        <p:spPr>
          <a:xfrm>
            <a:off x="1139447" y="4945725"/>
            <a:ext cx="3648270" cy="1015663"/>
          </a:xfrm>
          <a:prstGeom prst="rect">
            <a:avLst/>
          </a:prstGeom>
          <a:noFill/>
        </p:spPr>
        <p:txBody>
          <a:bodyPr wrap="square" rtlCol="0">
            <a:spAutoFit/>
          </a:bodyPr>
          <a:lstStyle/>
          <a:p>
            <a:r>
              <a:rPr lang="en-US" sz="1200" dirty="0"/>
              <a:t>Special access groups with privileged confidential information or security targets such as Active Directory DCs and Backup Servers will have network protection placed within the routing path so that only certain source traffic is allowed.</a:t>
            </a:r>
          </a:p>
        </p:txBody>
      </p:sp>
    </p:spTree>
    <p:extLst>
      <p:ext uri="{BB962C8B-B14F-4D97-AF65-F5344CB8AC3E}">
        <p14:creationId xmlns:p14="http://schemas.microsoft.com/office/powerpoint/2010/main" val="175830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411EAA-5450-4B98-ACEA-5C46300C9D2E}"/>
              </a:ext>
            </a:extLst>
          </p:cNvPr>
          <p:cNvSpPr>
            <a:spLocks noGrp="1"/>
          </p:cNvSpPr>
          <p:nvPr>
            <p:ph type="title"/>
          </p:nvPr>
        </p:nvSpPr>
        <p:spPr/>
        <p:txBody>
          <a:bodyPr/>
          <a:lstStyle/>
          <a:p>
            <a:r>
              <a:rPr lang="en-US" dirty="0"/>
              <a:t>Dynamic Routing for IPv4 and IPv6 across the network</a:t>
            </a:r>
          </a:p>
        </p:txBody>
      </p:sp>
      <p:pic>
        <p:nvPicPr>
          <p:cNvPr id="9" name="Content Placeholder 8">
            <a:extLst>
              <a:ext uri="{FF2B5EF4-FFF2-40B4-BE49-F238E27FC236}">
                <a16:creationId xmlns:a16="http://schemas.microsoft.com/office/drawing/2014/main" id="{280A2BA7-1220-44E9-B8F8-8E49C4F85739}"/>
              </a:ext>
            </a:extLst>
          </p:cNvPr>
          <p:cNvPicPr>
            <a:picLocks noGrp="1" noChangeAspect="1"/>
          </p:cNvPicPr>
          <p:nvPr>
            <p:ph idx="1"/>
          </p:nvPr>
        </p:nvPicPr>
        <p:blipFill>
          <a:blip r:embed="rId2"/>
          <a:stretch>
            <a:fillRect/>
          </a:stretch>
        </p:blipFill>
        <p:spPr>
          <a:xfrm>
            <a:off x="4904979" y="514350"/>
            <a:ext cx="4225129" cy="5527675"/>
          </a:xfrm>
        </p:spPr>
      </p:pic>
      <p:sp>
        <p:nvSpPr>
          <p:cNvPr id="7" name="Text Placeholder 6">
            <a:extLst>
              <a:ext uri="{FF2B5EF4-FFF2-40B4-BE49-F238E27FC236}">
                <a16:creationId xmlns:a16="http://schemas.microsoft.com/office/drawing/2014/main" id="{4CD8B888-A92E-40BD-AA60-E9F2BD65111C}"/>
              </a:ext>
            </a:extLst>
          </p:cNvPr>
          <p:cNvSpPr>
            <a:spLocks noGrp="1"/>
          </p:cNvSpPr>
          <p:nvPr>
            <p:ph type="body" sz="half" idx="2"/>
          </p:nvPr>
        </p:nvSpPr>
        <p:spPr/>
        <p:txBody>
          <a:bodyPr/>
          <a:lstStyle/>
          <a:p>
            <a:r>
              <a:rPr lang="en-US" dirty="0"/>
              <a:t>RIPv2 and </a:t>
            </a:r>
            <a:r>
              <a:rPr lang="en-US" dirty="0" err="1"/>
              <a:t>RIPng</a:t>
            </a:r>
            <a:r>
              <a:rPr lang="en-US" dirty="0"/>
              <a:t> are implemented in this small scale network. Because of the diverse type of network devices that the company is utilizing, EIGRP was not an option. OSPF would be recommended once the number of routers </a:t>
            </a:r>
            <a:r>
              <a:rPr lang="en-US"/>
              <a:t>reaches 14.</a:t>
            </a:r>
            <a:endParaRPr lang="en-US" dirty="0"/>
          </a:p>
        </p:txBody>
      </p:sp>
    </p:spTree>
    <p:extLst>
      <p:ext uri="{BB962C8B-B14F-4D97-AF65-F5344CB8AC3E}">
        <p14:creationId xmlns:p14="http://schemas.microsoft.com/office/powerpoint/2010/main" val="214939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1DA2-1B3B-4280-B3FD-DD93152E50B0}"/>
              </a:ext>
            </a:extLst>
          </p:cNvPr>
          <p:cNvSpPr>
            <a:spLocks noGrp="1"/>
          </p:cNvSpPr>
          <p:nvPr>
            <p:ph type="title"/>
          </p:nvPr>
        </p:nvSpPr>
        <p:spPr/>
        <p:txBody>
          <a:bodyPr/>
          <a:lstStyle/>
          <a:p>
            <a:r>
              <a:rPr lang="en-US" dirty="0"/>
              <a:t>Investing in the future of IPv6</a:t>
            </a:r>
          </a:p>
        </p:txBody>
      </p:sp>
      <p:pic>
        <p:nvPicPr>
          <p:cNvPr id="6" name="Picture Placeholder 5">
            <a:extLst>
              <a:ext uri="{FF2B5EF4-FFF2-40B4-BE49-F238E27FC236}">
                <a16:creationId xmlns:a16="http://schemas.microsoft.com/office/drawing/2014/main" id="{DBBB9E8E-9A25-4BFA-B017-A65234444FD3}"/>
              </a:ext>
            </a:extLst>
          </p:cNvPr>
          <p:cNvPicPr>
            <a:picLocks noGrp="1" noChangeAspect="1"/>
          </p:cNvPicPr>
          <p:nvPr>
            <p:ph type="pic" idx="1"/>
          </p:nvPr>
        </p:nvPicPr>
        <p:blipFill>
          <a:blip r:embed="rId2"/>
          <a:stretch>
            <a:fillRect/>
          </a:stretch>
        </p:blipFill>
        <p:spPr>
          <a:xfrm>
            <a:off x="1009771" y="450980"/>
            <a:ext cx="7931793" cy="3845718"/>
          </a:xfrm>
        </p:spPr>
      </p:pic>
      <p:sp>
        <p:nvSpPr>
          <p:cNvPr id="4" name="Text Placeholder 3">
            <a:extLst>
              <a:ext uri="{FF2B5EF4-FFF2-40B4-BE49-F238E27FC236}">
                <a16:creationId xmlns:a16="http://schemas.microsoft.com/office/drawing/2014/main" id="{AC75C89C-A529-4146-A6C6-C77EDAD0097B}"/>
              </a:ext>
            </a:extLst>
          </p:cNvPr>
          <p:cNvSpPr>
            <a:spLocks noGrp="1"/>
          </p:cNvSpPr>
          <p:nvPr>
            <p:ph type="body" sz="half" idx="2"/>
          </p:nvPr>
        </p:nvSpPr>
        <p:spPr/>
        <p:txBody>
          <a:bodyPr/>
          <a:lstStyle/>
          <a:p>
            <a:r>
              <a:rPr lang="en-US" dirty="0"/>
              <a:t>ALPHA.COM's parent company BETA INTERNATIONAL is proud of its global distribution supply and forward thinking vision. The company is implementing IPV6 network connectivity along with its IPV4 network in the US with all new IPV6 equipment. They believe that now is the right time to make an investment for the future.</a:t>
            </a:r>
          </a:p>
          <a:p>
            <a:endParaRPr lang="en-US" dirty="0"/>
          </a:p>
        </p:txBody>
      </p:sp>
      <p:sp>
        <p:nvSpPr>
          <p:cNvPr id="7" name="TextBox 6">
            <a:extLst>
              <a:ext uri="{FF2B5EF4-FFF2-40B4-BE49-F238E27FC236}">
                <a16:creationId xmlns:a16="http://schemas.microsoft.com/office/drawing/2014/main" id="{33314335-B485-49AD-A046-A7088F9D3FF9}"/>
              </a:ext>
            </a:extLst>
          </p:cNvPr>
          <p:cNvSpPr txBox="1"/>
          <p:nvPr/>
        </p:nvSpPr>
        <p:spPr>
          <a:xfrm>
            <a:off x="3515244" y="354973"/>
            <a:ext cx="2288837" cy="923330"/>
          </a:xfrm>
          <a:prstGeom prst="rect">
            <a:avLst/>
          </a:prstGeom>
          <a:noFill/>
        </p:spPr>
        <p:txBody>
          <a:bodyPr wrap="square" rtlCol="0">
            <a:spAutoFit/>
          </a:bodyPr>
          <a:lstStyle/>
          <a:p>
            <a:r>
              <a:rPr lang="en-US" dirty="0"/>
              <a:t>IPv4 address allocation as of 2017</a:t>
            </a:r>
          </a:p>
        </p:txBody>
      </p:sp>
      <p:sp>
        <p:nvSpPr>
          <p:cNvPr id="8" name="TextBox 7">
            <a:extLst>
              <a:ext uri="{FF2B5EF4-FFF2-40B4-BE49-F238E27FC236}">
                <a16:creationId xmlns:a16="http://schemas.microsoft.com/office/drawing/2014/main" id="{65870A61-1AAB-4BD5-BB17-4B0E20B0A7E1}"/>
              </a:ext>
            </a:extLst>
          </p:cNvPr>
          <p:cNvSpPr txBox="1"/>
          <p:nvPr/>
        </p:nvSpPr>
        <p:spPr>
          <a:xfrm>
            <a:off x="5804081" y="3526411"/>
            <a:ext cx="2969703" cy="1200329"/>
          </a:xfrm>
          <a:prstGeom prst="rect">
            <a:avLst/>
          </a:prstGeom>
          <a:noFill/>
        </p:spPr>
        <p:txBody>
          <a:bodyPr wrap="square" rtlCol="0">
            <a:spAutoFit/>
          </a:bodyPr>
          <a:lstStyle/>
          <a:p>
            <a:r>
              <a:rPr lang="en-US" dirty="0"/>
              <a:t>IPv6 transition technology is helping to bring connectivity to more people</a:t>
            </a:r>
          </a:p>
        </p:txBody>
      </p:sp>
    </p:spTree>
    <p:extLst>
      <p:ext uri="{BB962C8B-B14F-4D97-AF65-F5344CB8AC3E}">
        <p14:creationId xmlns:p14="http://schemas.microsoft.com/office/powerpoint/2010/main" val="78060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0F89D0-1433-4289-ACD8-0ADB99280E60}"/>
              </a:ext>
            </a:extLst>
          </p:cNvPr>
          <p:cNvSpPr>
            <a:spLocks noGrp="1"/>
          </p:cNvSpPr>
          <p:nvPr>
            <p:ph type="title"/>
          </p:nvPr>
        </p:nvSpPr>
        <p:spPr/>
        <p:txBody>
          <a:bodyPr>
            <a:normAutofit fontScale="90000"/>
          </a:bodyPr>
          <a:lstStyle/>
          <a:p>
            <a:r>
              <a:rPr lang="en-US" dirty="0"/>
              <a:t>IPv6 SLAAC Dynamic Addressing for clients and Static Addressing for Servers, Routers and Printers</a:t>
            </a:r>
          </a:p>
        </p:txBody>
      </p:sp>
      <p:graphicFrame>
        <p:nvGraphicFramePr>
          <p:cNvPr id="8" name="Content Placeholder 7">
            <a:extLst>
              <a:ext uri="{FF2B5EF4-FFF2-40B4-BE49-F238E27FC236}">
                <a16:creationId xmlns:a16="http://schemas.microsoft.com/office/drawing/2014/main" id="{660A705E-DAA3-4636-930C-A43F73535900}"/>
              </a:ext>
            </a:extLst>
          </p:cNvPr>
          <p:cNvGraphicFramePr>
            <a:graphicFrameLocks noGrp="1"/>
          </p:cNvGraphicFramePr>
          <p:nvPr>
            <p:ph idx="1"/>
            <p:extLst>
              <p:ext uri="{D42A27DB-BD31-4B8C-83A1-F6EECF244321}">
                <p14:modId xmlns:p14="http://schemas.microsoft.com/office/powerpoint/2010/main" val="2846029430"/>
              </p:ext>
            </p:extLst>
          </p:nvPr>
        </p:nvGraphicFramePr>
        <p:xfrm>
          <a:off x="4760913" y="514350"/>
          <a:ext cx="4513262" cy="4450080"/>
        </p:xfrm>
        <a:graphic>
          <a:graphicData uri="http://schemas.openxmlformats.org/drawingml/2006/table">
            <a:tbl>
              <a:tblPr firstRow="1" bandRow="1">
                <a:tableStyleId>{5C22544A-7EE6-4342-B048-85BDC9FD1C3A}</a:tableStyleId>
              </a:tblPr>
              <a:tblGrid>
                <a:gridCol w="1430162">
                  <a:extLst>
                    <a:ext uri="{9D8B030D-6E8A-4147-A177-3AD203B41FA5}">
                      <a16:colId xmlns:a16="http://schemas.microsoft.com/office/drawing/2014/main" val="860311846"/>
                    </a:ext>
                  </a:extLst>
                </a:gridCol>
                <a:gridCol w="3083100">
                  <a:extLst>
                    <a:ext uri="{9D8B030D-6E8A-4147-A177-3AD203B41FA5}">
                      <a16:colId xmlns:a16="http://schemas.microsoft.com/office/drawing/2014/main" val="1120405295"/>
                    </a:ext>
                  </a:extLst>
                </a:gridCol>
              </a:tblGrid>
              <a:tr h="370840">
                <a:tc>
                  <a:txBody>
                    <a:bodyPr/>
                    <a:lstStyle/>
                    <a:p>
                      <a:r>
                        <a:rPr lang="en-US" dirty="0"/>
                        <a:t>Summary</a:t>
                      </a:r>
                    </a:p>
                  </a:txBody>
                  <a:tcPr/>
                </a:tc>
                <a:tc>
                  <a:txBody>
                    <a:bodyPr/>
                    <a:lstStyle/>
                    <a:p>
                      <a:r>
                        <a:rPr lang="en-US" dirty="0"/>
                        <a:t>2001:ACE:888::/48</a:t>
                      </a:r>
                    </a:p>
                  </a:txBody>
                  <a:tcPr/>
                </a:tc>
                <a:extLst>
                  <a:ext uri="{0D108BD9-81ED-4DB2-BD59-A6C34878D82A}">
                    <a16:rowId xmlns:a16="http://schemas.microsoft.com/office/drawing/2014/main" val="3241009203"/>
                  </a:ext>
                </a:extLst>
              </a:tr>
              <a:tr h="370840">
                <a:tc>
                  <a:txBody>
                    <a:bodyPr/>
                    <a:lstStyle/>
                    <a:p>
                      <a:r>
                        <a:rPr lang="en-US" dirty="0"/>
                        <a:t>1</a:t>
                      </a:r>
                      <a:r>
                        <a:rPr lang="en-US" baseline="30000" dirty="0"/>
                        <a:t>st</a:t>
                      </a:r>
                      <a:r>
                        <a:rPr lang="en-US" dirty="0"/>
                        <a:t> Fl</a:t>
                      </a:r>
                    </a:p>
                  </a:txBody>
                  <a:tcPr/>
                </a:tc>
                <a:tc>
                  <a:txBody>
                    <a:bodyPr/>
                    <a:lstStyle/>
                    <a:p>
                      <a:r>
                        <a:rPr lang="en-US" dirty="0"/>
                        <a:t>2001:ACE:888:1::/64</a:t>
                      </a:r>
                    </a:p>
                  </a:txBody>
                  <a:tcPr/>
                </a:tc>
                <a:extLst>
                  <a:ext uri="{0D108BD9-81ED-4DB2-BD59-A6C34878D82A}">
                    <a16:rowId xmlns:a16="http://schemas.microsoft.com/office/drawing/2014/main" val="1447024114"/>
                  </a:ext>
                </a:extLst>
              </a:tr>
              <a:tr h="370840">
                <a:tc>
                  <a:txBody>
                    <a:bodyPr/>
                    <a:lstStyle/>
                    <a:p>
                      <a:r>
                        <a:rPr lang="en-US" dirty="0"/>
                        <a:t>2</a:t>
                      </a:r>
                      <a:r>
                        <a:rPr lang="en-US" baseline="30000" dirty="0"/>
                        <a:t>nd</a:t>
                      </a:r>
                      <a:r>
                        <a:rPr lang="en-US" dirty="0"/>
                        <a:t> Fl</a:t>
                      </a:r>
                    </a:p>
                  </a:txBody>
                  <a:tcPr/>
                </a:tc>
                <a:tc>
                  <a:txBody>
                    <a:bodyPr/>
                    <a:lstStyle/>
                    <a:p>
                      <a:r>
                        <a:rPr lang="en-US" dirty="0"/>
                        <a:t>2001:ACE:888:2::/64</a:t>
                      </a:r>
                    </a:p>
                  </a:txBody>
                  <a:tcPr/>
                </a:tc>
                <a:extLst>
                  <a:ext uri="{0D108BD9-81ED-4DB2-BD59-A6C34878D82A}">
                    <a16:rowId xmlns:a16="http://schemas.microsoft.com/office/drawing/2014/main" val="207811591"/>
                  </a:ext>
                </a:extLst>
              </a:tr>
              <a:tr h="370840">
                <a:tc>
                  <a:txBody>
                    <a:bodyPr/>
                    <a:lstStyle/>
                    <a:p>
                      <a:r>
                        <a:rPr lang="en-US" dirty="0"/>
                        <a:t>3</a:t>
                      </a:r>
                      <a:r>
                        <a:rPr lang="en-US" baseline="30000" dirty="0"/>
                        <a:t>rd</a:t>
                      </a:r>
                      <a:r>
                        <a:rPr lang="en-US" dirty="0"/>
                        <a:t> Fl</a:t>
                      </a:r>
                    </a:p>
                  </a:txBody>
                  <a:tcPr/>
                </a:tc>
                <a:tc>
                  <a:txBody>
                    <a:bodyPr/>
                    <a:lstStyle/>
                    <a:p>
                      <a:r>
                        <a:rPr lang="en-US" dirty="0"/>
                        <a:t>2001:ACE:888:3::/64</a:t>
                      </a:r>
                    </a:p>
                  </a:txBody>
                  <a:tcPr/>
                </a:tc>
                <a:extLst>
                  <a:ext uri="{0D108BD9-81ED-4DB2-BD59-A6C34878D82A}">
                    <a16:rowId xmlns:a16="http://schemas.microsoft.com/office/drawing/2014/main" val="454262006"/>
                  </a:ext>
                </a:extLst>
              </a:tr>
              <a:tr h="370840">
                <a:tc>
                  <a:txBody>
                    <a:bodyPr/>
                    <a:lstStyle/>
                    <a:p>
                      <a:r>
                        <a:rPr lang="en-US" dirty="0"/>
                        <a:t>SRV1</a:t>
                      </a:r>
                    </a:p>
                  </a:txBody>
                  <a:tcPr/>
                </a:tc>
                <a:tc>
                  <a:txBody>
                    <a:bodyPr/>
                    <a:lstStyle/>
                    <a:p>
                      <a:r>
                        <a:rPr lang="en-US" dirty="0"/>
                        <a:t>2001:ACE:888:16::10</a:t>
                      </a:r>
                    </a:p>
                  </a:txBody>
                  <a:tcPr/>
                </a:tc>
                <a:extLst>
                  <a:ext uri="{0D108BD9-81ED-4DB2-BD59-A6C34878D82A}">
                    <a16:rowId xmlns:a16="http://schemas.microsoft.com/office/drawing/2014/main" val="264725550"/>
                  </a:ext>
                </a:extLst>
              </a:tr>
              <a:tr h="370840">
                <a:tc>
                  <a:txBody>
                    <a:bodyPr/>
                    <a:lstStyle/>
                    <a:p>
                      <a:r>
                        <a:rPr lang="en-US" dirty="0"/>
                        <a:t>SRV2</a:t>
                      </a:r>
                    </a:p>
                  </a:txBody>
                  <a:tcPr/>
                </a:tc>
                <a:tc>
                  <a:txBody>
                    <a:bodyPr/>
                    <a:lstStyle/>
                    <a:p>
                      <a:r>
                        <a:rPr lang="en-US" dirty="0"/>
                        <a:t>2001:ACE:888:16::20</a:t>
                      </a:r>
                    </a:p>
                  </a:txBody>
                  <a:tcPr/>
                </a:tc>
                <a:extLst>
                  <a:ext uri="{0D108BD9-81ED-4DB2-BD59-A6C34878D82A}">
                    <a16:rowId xmlns:a16="http://schemas.microsoft.com/office/drawing/2014/main" val="1722321862"/>
                  </a:ext>
                </a:extLst>
              </a:tr>
              <a:tr h="370840">
                <a:tc>
                  <a:txBody>
                    <a:bodyPr/>
                    <a:lstStyle/>
                    <a:p>
                      <a:r>
                        <a:rPr lang="en-US" dirty="0"/>
                        <a:t>SRV3</a:t>
                      </a:r>
                    </a:p>
                  </a:txBody>
                  <a:tcPr/>
                </a:tc>
                <a:tc>
                  <a:txBody>
                    <a:bodyPr/>
                    <a:lstStyle/>
                    <a:p>
                      <a:r>
                        <a:rPr lang="en-US" dirty="0"/>
                        <a:t>2001:ACE:888:16::30</a:t>
                      </a:r>
                    </a:p>
                  </a:txBody>
                  <a:tcPr/>
                </a:tc>
                <a:extLst>
                  <a:ext uri="{0D108BD9-81ED-4DB2-BD59-A6C34878D82A}">
                    <a16:rowId xmlns:a16="http://schemas.microsoft.com/office/drawing/2014/main" val="3691454985"/>
                  </a:ext>
                </a:extLst>
              </a:tr>
              <a:tr h="370840">
                <a:tc>
                  <a:txBody>
                    <a:bodyPr/>
                    <a:lstStyle/>
                    <a:p>
                      <a:r>
                        <a:rPr lang="en-US" dirty="0"/>
                        <a:t>DMZ</a:t>
                      </a:r>
                    </a:p>
                  </a:txBody>
                  <a:tcPr/>
                </a:tc>
                <a:tc>
                  <a:txBody>
                    <a:bodyPr/>
                    <a:lstStyle/>
                    <a:p>
                      <a:r>
                        <a:rPr lang="en-US" dirty="0"/>
                        <a:t>2001:ACE:888:16::40</a:t>
                      </a:r>
                    </a:p>
                  </a:txBody>
                  <a:tcPr/>
                </a:tc>
                <a:extLst>
                  <a:ext uri="{0D108BD9-81ED-4DB2-BD59-A6C34878D82A}">
                    <a16:rowId xmlns:a16="http://schemas.microsoft.com/office/drawing/2014/main" val="1094162465"/>
                  </a:ext>
                </a:extLst>
              </a:tr>
              <a:tr h="370840">
                <a:tc>
                  <a:txBody>
                    <a:bodyPr/>
                    <a:lstStyle/>
                    <a:p>
                      <a:r>
                        <a:rPr lang="en-US" dirty="0"/>
                        <a:t>MAIN Route</a:t>
                      </a:r>
                    </a:p>
                  </a:txBody>
                  <a:tcPr/>
                </a:tc>
                <a:tc>
                  <a:txBody>
                    <a:bodyPr/>
                    <a:lstStyle/>
                    <a:p>
                      <a:r>
                        <a:rPr lang="en-US" dirty="0"/>
                        <a:t>2001:ACE:888:30::/126</a:t>
                      </a:r>
                    </a:p>
                  </a:txBody>
                  <a:tcPr/>
                </a:tc>
                <a:extLst>
                  <a:ext uri="{0D108BD9-81ED-4DB2-BD59-A6C34878D82A}">
                    <a16:rowId xmlns:a16="http://schemas.microsoft.com/office/drawing/2014/main" val="369393863"/>
                  </a:ext>
                </a:extLst>
              </a:tr>
              <a:tr h="370840">
                <a:tc>
                  <a:txBody>
                    <a:bodyPr/>
                    <a:lstStyle/>
                    <a:p>
                      <a:r>
                        <a:rPr lang="en-US" dirty="0"/>
                        <a:t>Print 1</a:t>
                      </a:r>
                      <a:r>
                        <a:rPr lang="en-US" baseline="30000" dirty="0"/>
                        <a:t>st</a:t>
                      </a:r>
                      <a:r>
                        <a:rPr lang="en-US" dirty="0"/>
                        <a:t> Fl</a:t>
                      </a:r>
                    </a:p>
                  </a:txBody>
                  <a:tcPr/>
                </a:tc>
                <a:tc>
                  <a:txBody>
                    <a:bodyPr/>
                    <a:lstStyle/>
                    <a:p>
                      <a:r>
                        <a:rPr lang="en-US" dirty="0"/>
                        <a:t>2001:ACE:888:1::130-150</a:t>
                      </a:r>
                    </a:p>
                  </a:txBody>
                  <a:tcPr/>
                </a:tc>
                <a:extLst>
                  <a:ext uri="{0D108BD9-81ED-4DB2-BD59-A6C34878D82A}">
                    <a16:rowId xmlns:a16="http://schemas.microsoft.com/office/drawing/2014/main" val="3590243275"/>
                  </a:ext>
                </a:extLst>
              </a:tr>
              <a:tr h="370840">
                <a:tc>
                  <a:txBody>
                    <a:bodyPr/>
                    <a:lstStyle/>
                    <a:p>
                      <a:r>
                        <a:rPr lang="en-US" dirty="0"/>
                        <a:t>Print 2</a:t>
                      </a:r>
                      <a:r>
                        <a:rPr lang="en-US" baseline="30000" dirty="0"/>
                        <a:t>nd</a:t>
                      </a:r>
                      <a:r>
                        <a:rPr lang="en-US" dirty="0"/>
                        <a:t> Fl</a:t>
                      </a:r>
                    </a:p>
                  </a:txBody>
                  <a:tcPr/>
                </a:tc>
                <a:tc>
                  <a:txBody>
                    <a:bodyPr/>
                    <a:lstStyle/>
                    <a:p>
                      <a:r>
                        <a:rPr lang="en-US" dirty="0"/>
                        <a:t>2001:ACE:888:2::130-150</a:t>
                      </a:r>
                    </a:p>
                  </a:txBody>
                  <a:tcPr/>
                </a:tc>
                <a:extLst>
                  <a:ext uri="{0D108BD9-81ED-4DB2-BD59-A6C34878D82A}">
                    <a16:rowId xmlns:a16="http://schemas.microsoft.com/office/drawing/2014/main" val="3879404879"/>
                  </a:ext>
                </a:extLst>
              </a:tr>
              <a:tr h="370840">
                <a:tc>
                  <a:txBody>
                    <a:bodyPr/>
                    <a:lstStyle/>
                    <a:p>
                      <a:r>
                        <a:rPr lang="en-US" dirty="0"/>
                        <a:t>Print 3</a:t>
                      </a:r>
                      <a:r>
                        <a:rPr lang="en-US" baseline="30000" dirty="0"/>
                        <a:t>rd</a:t>
                      </a:r>
                      <a:r>
                        <a:rPr lang="en-US" dirty="0"/>
                        <a:t> Fl</a:t>
                      </a:r>
                    </a:p>
                  </a:txBody>
                  <a:tcPr/>
                </a:tc>
                <a:tc>
                  <a:txBody>
                    <a:bodyPr/>
                    <a:lstStyle/>
                    <a:p>
                      <a:r>
                        <a:rPr lang="en-US" dirty="0"/>
                        <a:t>2001:ACE:888:3::130-150</a:t>
                      </a:r>
                    </a:p>
                  </a:txBody>
                  <a:tcPr/>
                </a:tc>
                <a:extLst>
                  <a:ext uri="{0D108BD9-81ED-4DB2-BD59-A6C34878D82A}">
                    <a16:rowId xmlns:a16="http://schemas.microsoft.com/office/drawing/2014/main" val="3103647814"/>
                  </a:ext>
                </a:extLst>
              </a:tr>
            </a:tbl>
          </a:graphicData>
        </a:graphic>
      </p:graphicFrame>
      <p:sp>
        <p:nvSpPr>
          <p:cNvPr id="7" name="Text Placeholder 6">
            <a:extLst>
              <a:ext uri="{FF2B5EF4-FFF2-40B4-BE49-F238E27FC236}">
                <a16:creationId xmlns:a16="http://schemas.microsoft.com/office/drawing/2014/main" id="{9766EDB8-D6DC-460B-B7DF-04DEC10F6779}"/>
              </a:ext>
            </a:extLst>
          </p:cNvPr>
          <p:cNvSpPr>
            <a:spLocks noGrp="1"/>
          </p:cNvSpPr>
          <p:nvPr>
            <p:ph type="body" sz="half" idx="2"/>
          </p:nvPr>
        </p:nvSpPr>
        <p:spPr/>
        <p:txBody>
          <a:bodyPr/>
          <a:lstStyle/>
          <a:p>
            <a:r>
              <a:rPr lang="en-US" dirty="0"/>
              <a:t>The VPN route will be using Direct Access SSTP 6 to 4 routing. IPv6 addresses are dynamically assigned via the Direct Access DNS server. A static IPv4 network is configured before Direct Access will be implemented. For now, the route serves as a static floating route that provides availability should the main route be inaccessible.</a:t>
            </a:r>
          </a:p>
          <a:p>
            <a:endParaRPr lang="en-US" dirty="0"/>
          </a:p>
        </p:txBody>
      </p:sp>
    </p:spTree>
    <p:extLst>
      <p:ext uri="{BB962C8B-B14F-4D97-AF65-F5344CB8AC3E}">
        <p14:creationId xmlns:p14="http://schemas.microsoft.com/office/powerpoint/2010/main" val="1154667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1177</TotalTime>
  <Words>771</Words>
  <Application>Microsoft Office PowerPoint</Application>
  <PresentationFormat>Widescreen</PresentationFormat>
  <Paragraphs>100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Wingdings 3</vt:lpstr>
      <vt:lpstr>Facet</vt:lpstr>
      <vt:lpstr>ALPHA ENTERPRISES   </vt:lpstr>
      <vt:lpstr>Systems plan for LA Office with room to grow</vt:lpstr>
      <vt:lpstr>VLANS extend the network, separate and reduce the broadcast domains. </vt:lpstr>
      <vt:lpstr>PowerPoint Presentation</vt:lpstr>
      <vt:lpstr>DMZ zone separates public and private traffic. </vt:lpstr>
      <vt:lpstr>ACL lists provides secure network access to select services and devices  ACL lists for IPv4 and 6 (1 and MNGT) allow IT group to access router VTY config lines by SSH ACL list NA denies traffic to EXEC devices from 1st and 2nd floors with the exception of IT and ACCT groups. ACL list ACCT-NA denies traffic to ACCT from 3rd and 1st floors with the exception of EXEC and IT groups </vt:lpstr>
      <vt:lpstr>Dynamic Routing for IPv4 and IPv6 across the network</vt:lpstr>
      <vt:lpstr>Investing in the future of IPv6</vt:lpstr>
      <vt:lpstr>IPv6 SLAAC Dynamic Addressing for clients and Static Addressing for Servers, Routers and Printers</vt:lpstr>
      <vt:lpstr>A final note ending on security: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 ENTERPRISES</dc:title>
  <dc:creator>Kate</dc:creator>
  <cp:lastModifiedBy>Kate</cp:lastModifiedBy>
  <cp:revision>39</cp:revision>
  <dcterms:created xsi:type="dcterms:W3CDTF">2018-06-12T06:03:08Z</dcterms:created>
  <dcterms:modified xsi:type="dcterms:W3CDTF">2018-06-16T06:13:08Z</dcterms:modified>
</cp:coreProperties>
</file>